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469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0079-ECAB-79A6-F7A9-E954B98F6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E74F1-88BB-C645-9F80-1D99B9266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43E02-E39C-EDE5-EDB5-FDF706F5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DC44C-1DDA-012D-688A-36DC105B8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BDBAA-9F1A-B0A0-6868-65BDE69C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877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0640-AA60-50ED-1C21-87B47F89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82287-0AEB-1862-012D-488286096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CEF50-C480-F32E-87CB-5CF20BF6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6B913-4AA6-DC8E-E5EF-A26CC12A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B9E41-4B4E-60E4-CECF-E94A1F17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5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E08C1-94DD-C1EA-1F08-9B8B65A2B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C26D5-51E5-6859-1CDF-2914390CA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DEDAB-8450-9FF9-AF83-ACA8D380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7A277-1FCB-813A-71F2-50E3A016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14701-7A9E-0D02-E67C-92041B40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52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362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36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14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716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790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0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76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8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C2B0-7ECB-9594-477C-7E452FA2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F645F-56B6-7684-BDBA-FA88FF498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0BC9E-F3FF-A801-3F74-79356EB3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B4BF9-AECB-72C9-8651-1C1C9E64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F758F-09F1-C28E-2225-BC1D5EF2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5692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149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72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6680-FA20-EB02-A99F-514332514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9E934-6941-3CAC-FB65-E3A21537F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7C78C-C1DD-FBF1-438B-57BD7B9E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7FC7E-9F70-F2B7-EE5D-64454426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1AD0-BC54-6D80-7E5A-069579C1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70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4FD3-DD97-2316-C90C-0C177D8D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47A8E-BA7B-2BBE-6470-1D2F51A22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C1F9B-2E6E-872C-E6F5-9FCB6D98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4F4EE-5088-1D8C-8351-E87E87EF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D8BA8-8B4F-C896-697A-55D28547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F817-8EFA-3CB8-0A90-9FC135B7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948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C7F4-0AEA-DA17-B337-54B57DC5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1A1EA-2BF4-FD01-24FA-74D9D089A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A12CB-4AAB-7D1E-67FA-AF5E8814A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5F104-C246-2817-268E-09839AAB3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FC2850-873E-0820-6880-87A3F5C85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2289C-EAE5-8116-409C-2294108D2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09397-911C-17FF-1555-9D55A36C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6040C-717D-8C14-C574-CA2090D5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008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DCE2-0AC6-1A56-1276-919844C3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3EAAE-FA80-A458-4BC9-A9F1C7CA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3CB4B-9ED1-4F5C-0B1D-8918BD5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58C19-4986-84AB-6411-DD7AF158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208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7FAF3-D47A-A96F-E502-A7E96565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E5B96-C83A-224B-74DA-7CC9A635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2AE6B-A182-BFD9-207D-135DBABF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22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E1EC-FC32-A593-89B0-92FC17D4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112E-0E03-524E-C3A9-5C93ABC19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4172C-1C8A-EB27-2CD0-D5DD536C4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A25F3-34A7-3BCC-BFF9-B2D92728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7808C-5201-09A1-D190-2075E939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B00E7-2B50-CDF1-462A-B9CBB5F4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315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FADF-6AC9-500B-CC71-CDC84E15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BD499-C9F1-FC6A-B32C-FF966F365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775E8-0E45-CBA0-EBA3-5346AFCC2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CFA11-9F43-17CE-2C65-AC4F2B8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9303D-9A9B-58AC-DB5E-8666264B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5C28A-4E63-217A-79F9-3E7FDBFB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612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527A7-6C65-4B1C-94BB-2841AD0D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5598B-C22F-CFE3-8857-17FF03D84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8F72E-6CB6-F802-431E-40B66953E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A400A-6C0A-48AE-8377-57FFE1BDE2B8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5025F-A543-3E26-072A-579317395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DCB79-FA73-1D1F-F3B0-FCD34F09F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10D48-6955-4E30-832D-B128FF2BB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5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29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End-to-End Stock Market Trading &amp; Portfolio Performance Analytics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482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Data Engineering &amp; Analytics Solution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6632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by: Gayathri Pavushetty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75623" y="368618"/>
            <a:ext cx="537412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Delivering Tangible Business Value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3075623" y="1055489"/>
            <a:ext cx="301585" cy="30158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5867" y="1105674"/>
            <a:ext cx="200978" cy="2009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11153" y="1101566"/>
            <a:ext cx="1675686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Faster Decisions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3511153" y="1391245"/>
            <a:ext cx="3720227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insights and readily available analytics empower quicker, more informed investment choices.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398901" y="1055489"/>
            <a:ext cx="301585" cy="30158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9145" y="1105674"/>
            <a:ext cx="200978" cy="20097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34432" y="1101566"/>
            <a:ext cx="1675686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Improved Visibility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834432" y="1391245"/>
            <a:ext cx="3720346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oversight of portfolio performance and underlying risks, enhancing transparency.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3075623" y="2088118"/>
            <a:ext cx="301585" cy="30158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5867" y="2138303"/>
            <a:ext cx="200978" cy="20097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511153" y="2134195"/>
            <a:ext cx="1675686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Scalable Platform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3511153" y="2423874"/>
            <a:ext cx="3720227" cy="643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robust, reusable analytics infrastructure capable of growing with increasing data demands and new analytical requirements.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7398901" y="2088118"/>
            <a:ext cx="301585" cy="30158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9145" y="2138303"/>
            <a:ext cx="200978" cy="20097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34432" y="2134195"/>
            <a:ext cx="1975247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Future-Proof Foundation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834432" y="2423874"/>
            <a:ext cx="3720346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solid technological and architectural base for continuous enhancements and expansion into new capabilities.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3075623" y="3284873"/>
            <a:ext cx="8479155" cy="24289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3075623" y="3510082"/>
            <a:ext cx="272736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21" name="Text 15"/>
          <p:cNvSpPr/>
          <p:nvPr/>
        </p:nvSpPr>
        <p:spPr>
          <a:xfrm>
            <a:off x="3075623" y="4180165"/>
            <a:ext cx="1965365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Data Ingestion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3075623" y="4523423"/>
            <a:ext cx="2608064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streaming data sources for immediate market updates.</a:t>
            </a:r>
            <a:endParaRPr lang="en-US" sz="110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5623" y="5103019"/>
            <a:ext cx="2608064" cy="260806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018252" y="4180165"/>
            <a:ext cx="1675686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Analytics</a:t>
            </a:r>
            <a:endParaRPr lang="en-US" sz="1400" dirty="0"/>
          </a:p>
        </p:txBody>
      </p:sp>
      <p:sp>
        <p:nvSpPr>
          <p:cNvPr id="25" name="Text 18"/>
          <p:cNvSpPr/>
          <p:nvPr/>
        </p:nvSpPr>
        <p:spPr>
          <a:xfrm>
            <a:off x="6018252" y="4523423"/>
            <a:ext cx="2608064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predictive models and sophisticated risk assessments.</a:t>
            </a:r>
            <a:endParaRPr lang="en-US" sz="1100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8252" y="5103019"/>
            <a:ext cx="2608064" cy="2608064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8960882" y="4180165"/>
            <a:ext cx="1675686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Multi-Asset Support</a:t>
            </a:r>
            <a:endParaRPr lang="en-US" sz="1400" dirty="0"/>
          </a:p>
        </p:txBody>
      </p:sp>
      <p:sp>
        <p:nvSpPr>
          <p:cNvPr id="28" name="Text 20"/>
          <p:cNvSpPr/>
          <p:nvPr/>
        </p:nvSpPr>
        <p:spPr>
          <a:xfrm>
            <a:off x="8960882" y="4523423"/>
            <a:ext cx="2608064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platform capabilities to include various asset classes beyond equities.</a:t>
            </a:r>
            <a:endParaRPr lang="en-US" sz="1100" dirty="0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0882" y="5103019"/>
            <a:ext cx="2608064" cy="2608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1681" y="466852"/>
            <a:ext cx="8026956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Addressing Critical Business Challenges in Financial Data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1051681" y="1703436"/>
            <a:ext cx="8026956" cy="1220510"/>
          </a:xfrm>
          <a:prstGeom prst="roundRect">
            <a:avLst>
              <a:gd name="adj" fmla="val 8990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1028821" y="1703436"/>
            <a:ext cx="91440" cy="1220510"/>
          </a:xfrm>
          <a:prstGeom prst="roundRect">
            <a:avLst>
              <a:gd name="adj" fmla="val 73303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1302665" y="1885839"/>
            <a:ext cx="236410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Raw Data Fragmentation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02665" y="2231002"/>
            <a:ext cx="7593568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Stock market data often exists in disparate CSV files, lacking immediate structure and uniform access for comprehensive analysis.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51681" y="3083489"/>
            <a:ext cx="8026956" cy="1220510"/>
          </a:xfrm>
          <a:prstGeom prst="roundRect">
            <a:avLst>
              <a:gd name="adj" fmla="val 8990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28821" y="3083489"/>
            <a:ext cx="91440" cy="1220510"/>
          </a:xfrm>
          <a:prstGeom prst="roundRect">
            <a:avLst>
              <a:gd name="adj" fmla="val 73303"/>
            </a:avLst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1302665" y="3265893"/>
            <a:ext cx="2608778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Manual Analysis Limitations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302665" y="3611055"/>
            <a:ext cx="7593568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manual data analysis methods are prone to inconsistencies and cannot scale efficiently with increasing data volumes or complexity.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1051681" y="4463542"/>
            <a:ext cx="8026956" cy="1220510"/>
          </a:xfrm>
          <a:prstGeom prst="roundRect">
            <a:avLst>
              <a:gd name="adj" fmla="val 8990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028821" y="4463542"/>
            <a:ext cx="91440" cy="1220510"/>
          </a:xfrm>
          <a:prstGeom prst="roundRect">
            <a:avLst>
              <a:gd name="adj" fmla="val 73303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1302665" y="4645946"/>
            <a:ext cx="199489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Lack of Unified View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302665" y="4991108"/>
            <a:ext cx="7593568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Stakeholders lack a consolidated perspective on overall portfolio performance, risk exposure, and granular insights into various financial metrics.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51681" y="5843596"/>
            <a:ext cx="8026956" cy="1220510"/>
          </a:xfrm>
          <a:prstGeom prst="roundRect">
            <a:avLst>
              <a:gd name="adj" fmla="val 8990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028821" y="5843596"/>
            <a:ext cx="91440" cy="1220510"/>
          </a:xfrm>
          <a:prstGeom prst="roundRect">
            <a:avLst>
              <a:gd name="adj" fmla="val 73303"/>
            </a:avLst>
          </a:prstGeom>
          <a:solidFill>
            <a:srgbClr val="5E4CE6"/>
          </a:solidFill>
          <a:ln/>
        </p:spPr>
      </p:sp>
      <p:sp>
        <p:nvSpPr>
          <p:cNvPr id="18" name="Text 15"/>
          <p:cNvSpPr/>
          <p:nvPr/>
        </p:nvSpPr>
        <p:spPr>
          <a:xfrm>
            <a:off x="1302665" y="6026000"/>
            <a:ext cx="199489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Inefficient Tracking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302665" y="6371162"/>
            <a:ext cx="7593568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Difficulties in accurately tracking returns, measuring volatility, and assessing sector-specific exposures hinder timely and strategic decision-making.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836" y="777002"/>
            <a:ext cx="7211020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Comprehensive Solution Overview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16836" y="1609963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1983" y="2137648"/>
            <a:ext cx="270153" cy="2701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1789986"/>
            <a:ext cx="278796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Data Ingestion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7017306" y="2179320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Streamlined processes for automatic data acquisition and initial validation from diverse sources.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116836" y="3115628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1983" y="3643313"/>
            <a:ext cx="270153" cy="2701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295650"/>
            <a:ext cx="246864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Structured ETL Pipeline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7017306" y="3684984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Implementation of a robust Bronze–Silver–Gold architecture for efficient data transformation and enrichment.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116836" y="4621292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1983" y="5148977"/>
            <a:ext cx="270153" cy="2701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801314"/>
            <a:ext cx="30894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Financial Analytics</a:t>
            </a:r>
            <a:endParaRPr lang="en-US" dirty="0"/>
          </a:p>
        </p:txBody>
      </p:sp>
      <p:sp>
        <p:nvSpPr>
          <p:cNvPr id="15" name="Text 9"/>
          <p:cNvSpPr/>
          <p:nvPr/>
        </p:nvSpPr>
        <p:spPr>
          <a:xfrm>
            <a:off x="7017306" y="5190649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Sophisticated algorithms to compute key financial metrics including returns, volatility, and deep portfolio insights.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116836" y="6126956"/>
            <a:ext cx="720447" cy="1325642"/>
          </a:xfrm>
          <a:prstGeom prst="roundRect">
            <a:avLst>
              <a:gd name="adj" fmla="val 36003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1983" y="6654641"/>
            <a:ext cx="270153" cy="2701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06979"/>
            <a:ext cx="248054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Dashboards</a:t>
            </a:r>
            <a:endParaRPr lang="en-US" dirty="0"/>
          </a:p>
        </p:txBody>
      </p:sp>
      <p:sp>
        <p:nvSpPr>
          <p:cNvPr id="19" name="Text 12"/>
          <p:cNvSpPr/>
          <p:nvPr/>
        </p:nvSpPr>
        <p:spPr>
          <a:xfrm>
            <a:off x="7017306" y="6696313"/>
            <a:ext cx="698265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Intuitive visualization tools providing actionable insights for informed and agile investment decision-making.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8142" y="521494"/>
            <a:ext cx="10405943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Robust Technology Stack for Scalable Analytics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142" y="1491615"/>
            <a:ext cx="567928" cy="5679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28142" y="229612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328142" y="2705576"/>
            <a:ext cx="5868710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Core language for data ingestion, complex analytics, and custom script development.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3429" y="1491615"/>
            <a:ext cx="567928" cy="5679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3429" y="229612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Pandas &amp; NumPy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33429" y="2705576"/>
            <a:ext cx="586882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Essential libraries for efficient time-series analysis and numerical operations on financial data.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8142" y="3689985"/>
            <a:ext cx="567928" cy="5679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28142" y="4494490"/>
            <a:ext cx="241387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Databricks &amp; PySpark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328142" y="4903946"/>
            <a:ext cx="5868710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Enabling scalable data processing and analysis across large datasets with distributed computing.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3429" y="3689985"/>
            <a:ext cx="567928" cy="5679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3429" y="449449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Delta Lake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33429" y="4903946"/>
            <a:ext cx="586882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Providing reliable, ACID-compliant storage for structured and semi-structured data with schema enforcement.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8142" y="5888355"/>
            <a:ext cx="567928" cy="5679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28142" y="669286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Apache Airflow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328142" y="7102316"/>
            <a:ext cx="5868710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Orchestrating complex data pipelines and workflows for automated, scheduled operations.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3429" y="5888355"/>
            <a:ext cx="567928" cy="56792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3429" y="669286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 BI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7433429" y="7102316"/>
            <a:ext cx="5868829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Developing interactive and dynamic dashboards for comprehensive visualization and reporting.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289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780" y="476607"/>
            <a:ext cx="9006840" cy="12496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41646" y="2806422"/>
            <a:ext cx="7932658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Architecture: Bronze, Silver, Gold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1741646" y="3621524"/>
            <a:ext cx="704850" cy="1057394"/>
          </a:xfrm>
          <a:prstGeom prst="roundRect">
            <a:avLst>
              <a:gd name="adj" fmla="val 36005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961912" y="3985022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2622709" y="3797737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Raw Ingested Data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2622709" y="4178737"/>
            <a:ext cx="1026604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Unmodified, raw data loaded directly from source systems, preserving original format and integrity for auditing and lineage.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741646" y="4855131"/>
            <a:ext cx="704850" cy="1297305"/>
          </a:xfrm>
          <a:prstGeom prst="roundRect">
            <a:avLst>
              <a:gd name="adj" fmla="val 36005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961912" y="5338524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2622709" y="5031343"/>
            <a:ext cx="264437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Cleaned &amp; Validated Data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2622709" y="5412343"/>
            <a:ext cx="1026604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Curated and enriched datasets, normalized for consistency, and ready for advanced analytics. Includes features engineering and data quality checks.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1741646" y="6328648"/>
            <a:ext cx="704850" cy="1297305"/>
          </a:xfrm>
          <a:prstGeom prst="roundRect">
            <a:avLst>
              <a:gd name="adj" fmla="val 36005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961912" y="6812042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2622709" y="6504861"/>
            <a:ext cx="234672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Business-Level Metrics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2622709" y="6885861"/>
            <a:ext cx="1026604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Highly aggregated, optimized datasets for direct consumption by business intelligence tools and final reporting. Focus on KPIs and strategic insights.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80" y="112158"/>
            <a:ext cx="10654302" cy="24737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164080" y="2612231"/>
            <a:ext cx="5256967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ETL &amp; Data Processing Flow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2164080" y="3365540"/>
            <a:ext cx="1030224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robust ETL process ensures data integrity and prepares financial information for advanced analysis.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164080" y="4053602"/>
            <a:ext cx="5069681" cy="1726525"/>
          </a:xfrm>
          <a:prstGeom prst="roundRect">
            <a:avLst>
              <a:gd name="adj" fmla="val 635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2164080" y="4030742"/>
            <a:ext cx="5069681" cy="91440"/>
          </a:xfrm>
          <a:prstGeom prst="roundRect">
            <a:avLst>
              <a:gd name="adj" fmla="val 74814"/>
            </a:avLst>
          </a:prstGeom>
          <a:solidFill>
            <a:srgbClr val="5E4CE6"/>
          </a:solidFill>
          <a:ln/>
        </p:spPr>
      </p:sp>
      <p:sp>
        <p:nvSpPr>
          <p:cNvPr id="8" name="Shape 4"/>
          <p:cNvSpPr/>
          <p:nvPr/>
        </p:nvSpPr>
        <p:spPr>
          <a:xfrm>
            <a:off x="4454604" y="3809286"/>
            <a:ext cx="488633" cy="488633"/>
          </a:xfrm>
          <a:prstGeom prst="roundRect">
            <a:avLst>
              <a:gd name="adj" fmla="val 187134"/>
            </a:avLst>
          </a:prstGeom>
          <a:solidFill>
            <a:srgbClr val="5E4CE6"/>
          </a:solidFill>
          <a:ln/>
        </p:spPr>
      </p:sp>
      <p:sp>
        <p:nvSpPr>
          <p:cNvPr id="9" name="Text 5"/>
          <p:cNvSpPr/>
          <p:nvPr/>
        </p:nvSpPr>
        <p:spPr>
          <a:xfrm>
            <a:off x="4601170" y="3931444"/>
            <a:ext cx="19538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2349818" y="4460796"/>
            <a:ext cx="203596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Extract Data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2349818" y="4812863"/>
            <a:ext cx="4698206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Historical stock prices and portfolio transaction records are extracted directly from designated CSV files.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396639" y="4053602"/>
            <a:ext cx="5069681" cy="1726525"/>
          </a:xfrm>
          <a:prstGeom prst="roundRect">
            <a:avLst>
              <a:gd name="adj" fmla="val 635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7396639" y="4030742"/>
            <a:ext cx="5069681" cy="91440"/>
          </a:xfrm>
          <a:prstGeom prst="roundRect">
            <a:avLst>
              <a:gd name="adj" fmla="val 74814"/>
            </a:avLst>
          </a:prstGeom>
          <a:solidFill>
            <a:srgbClr val="5E4CE6"/>
          </a:solidFill>
          <a:ln/>
        </p:spPr>
      </p:sp>
      <p:sp>
        <p:nvSpPr>
          <p:cNvPr id="14" name="Shape 10"/>
          <p:cNvSpPr/>
          <p:nvPr/>
        </p:nvSpPr>
        <p:spPr>
          <a:xfrm>
            <a:off x="9687163" y="3809286"/>
            <a:ext cx="488633" cy="488633"/>
          </a:xfrm>
          <a:prstGeom prst="roundRect">
            <a:avLst>
              <a:gd name="adj" fmla="val 187134"/>
            </a:avLst>
          </a:prstGeom>
          <a:solidFill>
            <a:srgbClr val="5E4CE6"/>
          </a:solidFill>
          <a:ln/>
        </p:spPr>
      </p:sp>
      <p:sp>
        <p:nvSpPr>
          <p:cNvPr id="15" name="Text 11"/>
          <p:cNvSpPr/>
          <p:nvPr/>
        </p:nvSpPr>
        <p:spPr>
          <a:xfrm>
            <a:off x="9833729" y="3931444"/>
            <a:ext cx="19538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7582376" y="4460796"/>
            <a:ext cx="323314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Transform with PySpark &amp; Pandas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7582376" y="4812863"/>
            <a:ext cx="4698206" cy="781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undergoes cleaning, aggregation, and feature engineering using the powerful capabilities of Pandas and PySpark for efficient processing.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164080" y="6187321"/>
            <a:ext cx="5069681" cy="1466017"/>
          </a:xfrm>
          <a:prstGeom prst="roundRect">
            <a:avLst>
              <a:gd name="adj" fmla="val 748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2164080" y="6164461"/>
            <a:ext cx="5069681" cy="91440"/>
          </a:xfrm>
          <a:prstGeom prst="roundRect">
            <a:avLst>
              <a:gd name="adj" fmla="val 74814"/>
            </a:avLst>
          </a:prstGeom>
          <a:solidFill>
            <a:srgbClr val="5E4CE6"/>
          </a:solidFill>
          <a:ln/>
        </p:spPr>
      </p:sp>
      <p:sp>
        <p:nvSpPr>
          <p:cNvPr id="20" name="Shape 16"/>
          <p:cNvSpPr/>
          <p:nvPr/>
        </p:nvSpPr>
        <p:spPr>
          <a:xfrm>
            <a:off x="4454604" y="5943005"/>
            <a:ext cx="488633" cy="488633"/>
          </a:xfrm>
          <a:prstGeom prst="roundRect">
            <a:avLst>
              <a:gd name="adj" fmla="val 187134"/>
            </a:avLst>
          </a:prstGeom>
          <a:solidFill>
            <a:srgbClr val="5E4CE6"/>
          </a:solidFill>
          <a:ln/>
        </p:spPr>
      </p:sp>
      <p:sp>
        <p:nvSpPr>
          <p:cNvPr id="21" name="Text 17"/>
          <p:cNvSpPr/>
          <p:nvPr/>
        </p:nvSpPr>
        <p:spPr>
          <a:xfrm>
            <a:off x="4601170" y="6065163"/>
            <a:ext cx="19538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dirty="0"/>
          </a:p>
        </p:txBody>
      </p:sp>
      <p:sp>
        <p:nvSpPr>
          <p:cNvPr id="22" name="Text 18"/>
          <p:cNvSpPr/>
          <p:nvPr/>
        </p:nvSpPr>
        <p:spPr>
          <a:xfrm>
            <a:off x="2349818" y="6594515"/>
            <a:ext cx="203596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Load to Delta Tables</a:t>
            </a:r>
            <a:endParaRPr lang="en-US" sz="2000" dirty="0"/>
          </a:p>
        </p:txBody>
      </p:sp>
      <p:sp>
        <p:nvSpPr>
          <p:cNvPr id="23" name="Text 19"/>
          <p:cNvSpPr/>
          <p:nvPr/>
        </p:nvSpPr>
        <p:spPr>
          <a:xfrm>
            <a:off x="2349818" y="6946583"/>
            <a:ext cx="4698206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Curated and transformed datasets are loaded into Delta Lake tables, ensuring data reliability and versioning.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7396639" y="6187321"/>
            <a:ext cx="5069681" cy="1466017"/>
          </a:xfrm>
          <a:prstGeom prst="roundRect">
            <a:avLst>
              <a:gd name="adj" fmla="val 7485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5" name="Shape 21"/>
          <p:cNvSpPr/>
          <p:nvPr/>
        </p:nvSpPr>
        <p:spPr>
          <a:xfrm>
            <a:off x="7396639" y="6164461"/>
            <a:ext cx="5069681" cy="91440"/>
          </a:xfrm>
          <a:prstGeom prst="roundRect">
            <a:avLst>
              <a:gd name="adj" fmla="val 74814"/>
            </a:avLst>
          </a:prstGeom>
          <a:solidFill>
            <a:srgbClr val="5E4CE6"/>
          </a:solidFill>
          <a:ln/>
        </p:spPr>
      </p:sp>
      <p:sp>
        <p:nvSpPr>
          <p:cNvPr id="26" name="Shape 22"/>
          <p:cNvSpPr/>
          <p:nvPr/>
        </p:nvSpPr>
        <p:spPr>
          <a:xfrm>
            <a:off x="9687163" y="5943005"/>
            <a:ext cx="488633" cy="488633"/>
          </a:xfrm>
          <a:prstGeom prst="roundRect">
            <a:avLst>
              <a:gd name="adj" fmla="val 187134"/>
            </a:avLst>
          </a:prstGeom>
          <a:solidFill>
            <a:srgbClr val="5E4CE6"/>
          </a:solidFill>
          <a:ln/>
        </p:spPr>
      </p:sp>
      <p:sp>
        <p:nvSpPr>
          <p:cNvPr id="27" name="Text 23"/>
          <p:cNvSpPr/>
          <p:nvPr/>
        </p:nvSpPr>
        <p:spPr>
          <a:xfrm>
            <a:off x="9833729" y="6065163"/>
            <a:ext cx="19538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dirty="0"/>
          </a:p>
        </p:txBody>
      </p:sp>
      <p:sp>
        <p:nvSpPr>
          <p:cNvPr id="28" name="Text 24"/>
          <p:cNvSpPr/>
          <p:nvPr/>
        </p:nvSpPr>
        <p:spPr>
          <a:xfrm>
            <a:off x="7582376" y="6594515"/>
            <a:ext cx="211562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Maintain Data Quality</a:t>
            </a:r>
            <a:endParaRPr lang="en-US" sz="2000" dirty="0"/>
          </a:p>
        </p:txBody>
      </p:sp>
      <p:sp>
        <p:nvSpPr>
          <p:cNvPr id="29" name="Text 25"/>
          <p:cNvSpPr/>
          <p:nvPr/>
        </p:nvSpPr>
        <p:spPr>
          <a:xfrm>
            <a:off x="7582376" y="6946583"/>
            <a:ext cx="4698206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 monitoring and validation enforce strict data quality standards and schema consistency across all layers.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9956" y="877253"/>
            <a:ext cx="7360444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Financial Analytics Implemented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599956" y="1670090"/>
            <a:ext cx="7944088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Unlock deeper insights into market movements and portfolio health through a suite of critical financial metrics.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599956" y="2411492"/>
            <a:ext cx="385643" cy="38564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4190" y="2443579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56930" y="2470309"/>
            <a:ext cx="242577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Daily Return Calculation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156930" y="2840950"/>
            <a:ext cx="738711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computation of daily percentage changes in stock prices to evaluate short-term performance.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99956" y="3732371"/>
            <a:ext cx="385643" cy="38564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4190" y="3764459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156930" y="3791188"/>
            <a:ext cx="214276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Moving Averages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156930" y="4161830"/>
            <a:ext cx="738711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Application of various moving average models (e.g., SMA, EMA) for robust trend identification and smoothing price fluctuations.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99956" y="5053251"/>
            <a:ext cx="385643" cy="38564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64190" y="5085338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156930" y="5112068"/>
            <a:ext cx="23330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Volatility Measurement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1156930" y="5482709"/>
            <a:ext cx="738711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Quantification of asset price fluctuations to assess market risk and inform risk management strategies.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599956" y="6374130"/>
            <a:ext cx="385643" cy="385643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64190" y="6406217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156930" y="6432947"/>
            <a:ext cx="285952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Portfolio Investment Metrics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1156930" y="6803588"/>
            <a:ext cx="738711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metrics including weighted returns, Sharpe ratio, and alpha/beta analysis for holistic portfolio performance evaluation.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F217BD-1A73-3C55-0B94-082493D22F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2"/>
          <a:stretch>
            <a:fillRect/>
          </a:stretch>
        </p:blipFill>
        <p:spPr>
          <a:xfrm>
            <a:off x="9287838" y="1215764"/>
            <a:ext cx="3847358" cy="31627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84C6A8-547E-4ABC-6564-5976ADD3E2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12"/>
          <a:stretch>
            <a:fillRect/>
          </a:stretch>
        </p:blipFill>
        <p:spPr>
          <a:xfrm>
            <a:off x="9287838" y="4710470"/>
            <a:ext cx="3847358" cy="3013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1">
            <a:extLst>
              <a:ext uri="{FF2B5EF4-FFF2-40B4-BE49-F238E27FC236}">
                <a16:creationId xmlns:a16="http://schemas.microsoft.com/office/drawing/2014/main" id="{C58ACBC5-2DAA-1FD8-FD57-F5ED94A2430A}"/>
              </a:ext>
            </a:extLst>
          </p:cNvPr>
          <p:cNvSpPr/>
          <p:nvPr/>
        </p:nvSpPr>
        <p:spPr>
          <a:xfrm>
            <a:off x="748070" y="588645"/>
            <a:ext cx="10743962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Workflow Automation with Apache Airflow</a:t>
            </a:r>
            <a:endParaRPr lang="en-US" sz="4200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DFC11F62-CB13-9839-A84F-41F8A4649971}"/>
              </a:ext>
            </a:extLst>
          </p:cNvPr>
          <p:cNvSpPr/>
          <p:nvPr/>
        </p:nvSpPr>
        <p:spPr>
          <a:xfrm>
            <a:off x="748070" y="1897618"/>
            <a:ext cx="4235529" cy="2942511"/>
          </a:xfrm>
          <a:prstGeom prst="roundRect">
            <a:avLst>
              <a:gd name="adj" fmla="val 4972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3F75184A-A633-2D1C-93A0-32324ABEF8E9}"/>
              </a:ext>
            </a:extLst>
          </p:cNvPr>
          <p:cNvSpPr/>
          <p:nvPr/>
        </p:nvSpPr>
        <p:spPr>
          <a:xfrm>
            <a:off x="748070" y="1867138"/>
            <a:ext cx="4235529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2280A8DE-302B-48FE-7317-9C2C4FBD56EE}"/>
              </a:ext>
            </a:extLst>
          </p:cNvPr>
          <p:cNvSpPr/>
          <p:nvPr/>
        </p:nvSpPr>
        <p:spPr>
          <a:xfrm>
            <a:off x="2545259" y="1577102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3FD782FD-DED3-F09D-F154-DEE86BB4A662}"/>
              </a:ext>
            </a:extLst>
          </p:cNvPr>
          <p:cNvSpPr/>
          <p:nvPr/>
        </p:nvSpPr>
        <p:spPr>
          <a:xfrm>
            <a:off x="2737545" y="1737360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E7FA08D1-EF04-8E84-248D-834227D25EB0}"/>
              </a:ext>
            </a:extLst>
          </p:cNvPr>
          <p:cNvSpPr/>
          <p:nvPr/>
        </p:nvSpPr>
        <p:spPr>
          <a:xfrm>
            <a:off x="992267" y="2431971"/>
            <a:ext cx="3747135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Apache Airflow serves as the central orchestrator for our entire data engineering pipeline, ensuring seamless, reliable, and automated execution of all tasks.</a:t>
            </a:r>
            <a:endParaRPr lang="en-US" sz="1650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A80C9D75-CEA0-EE07-9F64-883DC11186CB}"/>
              </a:ext>
            </a:extLst>
          </p:cNvPr>
          <p:cNvSpPr/>
          <p:nvPr/>
        </p:nvSpPr>
        <p:spPr>
          <a:xfrm>
            <a:off x="5197316" y="1897618"/>
            <a:ext cx="4235648" cy="2942511"/>
          </a:xfrm>
          <a:prstGeom prst="roundRect">
            <a:avLst>
              <a:gd name="adj" fmla="val 4972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1BCD94D0-3063-AC36-CCA9-B5CD7A73950C}"/>
              </a:ext>
            </a:extLst>
          </p:cNvPr>
          <p:cNvSpPr/>
          <p:nvPr/>
        </p:nvSpPr>
        <p:spPr>
          <a:xfrm>
            <a:off x="5197316" y="1867138"/>
            <a:ext cx="4235648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30B38D23-E910-EE99-20ED-9C322F81810F}"/>
              </a:ext>
            </a:extLst>
          </p:cNvPr>
          <p:cNvSpPr/>
          <p:nvPr/>
        </p:nvSpPr>
        <p:spPr>
          <a:xfrm>
            <a:off x="6994505" y="1577102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B2E18659-C02A-5144-BF26-A0D5D6879B3C}"/>
              </a:ext>
            </a:extLst>
          </p:cNvPr>
          <p:cNvSpPr/>
          <p:nvPr/>
        </p:nvSpPr>
        <p:spPr>
          <a:xfrm>
            <a:off x="7186791" y="1737360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93A423D6-EBD4-41E4-FEB1-608052398F29}"/>
              </a:ext>
            </a:extLst>
          </p:cNvPr>
          <p:cNvSpPr/>
          <p:nvPr/>
        </p:nvSpPr>
        <p:spPr>
          <a:xfrm>
            <a:off x="5441513" y="2431971"/>
            <a:ext cx="3747254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End-to-End Pipeline Orchestration:</a:t>
            </a:r>
            <a:endParaRPr lang="en-US" sz="210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D5543FCD-2A08-C9FC-EE43-DC64F8F2558A}"/>
              </a:ext>
            </a:extLst>
          </p:cNvPr>
          <p:cNvSpPr/>
          <p:nvPr/>
        </p:nvSpPr>
        <p:spPr>
          <a:xfrm>
            <a:off x="5441513" y="3228142"/>
            <a:ext cx="3747254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Airflow manages the complete workflow, from data ingestion to analytics processing and reporting, maintaining logical dependencies.</a:t>
            </a:r>
            <a:endParaRPr lang="en-US" sz="1650" dirty="0"/>
          </a:p>
        </p:txBody>
      </p:sp>
      <p:sp>
        <p:nvSpPr>
          <p:cNvPr id="26" name="Shape 13">
            <a:extLst>
              <a:ext uri="{FF2B5EF4-FFF2-40B4-BE49-F238E27FC236}">
                <a16:creationId xmlns:a16="http://schemas.microsoft.com/office/drawing/2014/main" id="{A06320AA-2A75-C56D-DCED-509CFB2D0A8F}"/>
              </a:ext>
            </a:extLst>
          </p:cNvPr>
          <p:cNvSpPr/>
          <p:nvPr/>
        </p:nvSpPr>
        <p:spPr>
          <a:xfrm>
            <a:off x="9646682" y="1897618"/>
            <a:ext cx="4235648" cy="2942511"/>
          </a:xfrm>
          <a:prstGeom prst="roundRect">
            <a:avLst>
              <a:gd name="adj" fmla="val 4972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14">
            <a:extLst>
              <a:ext uri="{FF2B5EF4-FFF2-40B4-BE49-F238E27FC236}">
                <a16:creationId xmlns:a16="http://schemas.microsoft.com/office/drawing/2014/main" id="{049FF9D5-0AD2-6B4E-921A-BDDD14CE66D8}"/>
              </a:ext>
            </a:extLst>
          </p:cNvPr>
          <p:cNvSpPr/>
          <p:nvPr/>
        </p:nvSpPr>
        <p:spPr>
          <a:xfrm>
            <a:off x="9646682" y="1867138"/>
            <a:ext cx="4235648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15">
            <a:extLst>
              <a:ext uri="{FF2B5EF4-FFF2-40B4-BE49-F238E27FC236}">
                <a16:creationId xmlns:a16="http://schemas.microsoft.com/office/drawing/2014/main" id="{CF72AB8D-1F6D-E9E5-CDFF-5E8DC89AF850}"/>
              </a:ext>
            </a:extLst>
          </p:cNvPr>
          <p:cNvSpPr/>
          <p:nvPr/>
        </p:nvSpPr>
        <p:spPr>
          <a:xfrm>
            <a:off x="11443871" y="1577102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16">
            <a:extLst>
              <a:ext uri="{FF2B5EF4-FFF2-40B4-BE49-F238E27FC236}">
                <a16:creationId xmlns:a16="http://schemas.microsoft.com/office/drawing/2014/main" id="{486F1696-89CC-19C6-4059-274D23536FD2}"/>
              </a:ext>
            </a:extLst>
          </p:cNvPr>
          <p:cNvSpPr/>
          <p:nvPr/>
        </p:nvSpPr>
        <p:spPr>
          <a:xfrm>
            <a:off x="11636157" y="1737360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000" dirty="0"/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6A40B67D-0F93-E35C-B66D-4CB4360AB751}"/>
              </a:ext>
            </a:extLst>
          </p:cNvPr>
          <p:cNvSpPr/>
          <p:nvPr/>
        </p:nvSpPr>
        <p:spPr>
          <a:xfrm>
            <a:off x="9890879" y="2431971"/>
            <a:ext cx="312753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Correct Execution Order:</a:t>
            </a:r>
            <a:endParaRPr lang="en-US" sz="2100" dirty="0"/>
          </a:p>
        </p:txBody>
      </p:sp>
      <p:sp>
        <p:nvSpPr>
          <p:cNvPr id="31" name="Text 18">
            <a:extLst>
              <a:ext uri="{FF2B5EF4-FFF2-40B4-BE49-F238E27FC236}">
                <a16:creationId xmlns:a16="http://schemas.microsoft.com/office/drawing/2014/main" id="{6D56AE65-5244-0E13-A45A-A5BB87E1E19F}"/>
              </a:ext>
            </a:extLst>
          </p:cNvPr>
          <p:cNvSpPr/>
          <p:nvPr/>
        </p:nvSpPr>
        <p:spPr>
          <a:xfrm>
            <a:off x="9890879" y="2894171"/>
            <a:ext cx="3747254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Guarantees that each step in the pipeline runs only after its prerequisites are met, preventing data inconsistencies.</a:t>
            </a:r>
            <a:endParaRPr lang="en-US" sz="1650" dirty="0"/>
          </a:p>
        </p:txBody>
      </p:sp>
      <p:sp>
        <p:nvSpPr>
          <p:cNvPr id="32" name="Shape 19">
            <a:extLst>
              <a:ext uri="{FF2B5EF4-FFF2-40B4-BE49-F238E27FC236}">
                <a16:creationId xmlns:a16="http://schemas.microsoft.com/office/drawing/2014/main" id="{0A62BEF5-2992-52AF-D67E-549BADA5FDCE}"/>
              </a:ext>
            </a:extLst>
          </p:cNvPr>
          <p:cNvSpPr/>
          <p:nvPr/>
        </p:nvSpPr>
        <p:spPr>
          <a:xfrm>
            <a:off x="748070" y="5374362"/>
            <a:ext cx="6460212" cy="2266593"/>
          </a:xfrm>
          <a:prstGeom prst="roundRect">
            <a:avLst>
              <a:gd name="adj" fmla="val 6455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20">
            <a:extLst>
              <a:ext uri="{FF2B5EF4-FFF2-40B4-BE49-F238E27FC236}">
                <a16:creationId xmlns:a16="http://schemas.microsoft.com/office/drawing/2014/main" id="{25026054-E976-B87F-36D4-D24EFB8EAF1B}"/>
              </a:ext>
            </a:extLst>
          </p:cNvPr>
          <p:cNvSpPr/>
          <p:nvPr/>
        </p:nvSpPr>
        <p:spPr>
          <a:xfrm>
            <a:off x="748070" y="5343882"/>
            <a:ext cx="6460212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21">
            <a:extLst>
              <a:ext uri="{FF2B5EF4-FFF2-40B4-BE49-F238E27FC236}">
                <a16:creationId xmlns:a16="http://schemas.microsoft.com/office/drawing/2014/main" id="{329FFFD2-9ACB-9E4E-4E33-CDEC2C4BE4AC}"/>
              </a:ext>
            </a:extLst>
          </p:cNvPr>
          <p:cNvSpPr/>
          <p:nvPr/>
        </p:nvSpPr>
        <p:spPr>
          <a:xfrm>
            <a:off x="3657540" y="5053846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22">
            <a:extLst>
              <a:ext uri="{FF2B5EF4-FFF2-40B4-BE49-F238E27FC236}">
                <a16:creationId xmlns:a16="http://schemas.microsoft.com/office/drawing/2014/main" id="{DF434E0E-2E72-97FD-F452-D1D952961990}"/>
              </a:ext>
            </a:extLst>
          </p:cNvPr>
          <p:cNvSpPr/>
          <p:nvPr/>
        </p:nvSpPr>
        <p:spPr>
          <a:xfrm>
            <a:off x="3849826" y="5214104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000" dirty="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EF88AE50-CE00-5EBD-40C5-93011F1BD05F}"/>
              </a:ext>
            </a:extLst>
          </p:cNvPr>
          <p:cNvSpPr/>
          <p:nvPr/>
        </p:nvSpPr>
        <p:spPr>
          <a:xfrm>
            <a:off x="992267" y="5908715"/>
            <a:ext cx="340185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Scheduling and Monitoring:</a:t>
            </a:r>
            <a:endParaRPr lang="en-US" sz="2100" dirty="0"/>
          </a:p>
        </p:txBody>
      </p:sp>
      <p:sp>
        <p:nvSpPr>
          <p:cNvPr id="37" name="Text 24">
            <a:extLst>
              <a:ext uri="{FF2B5EF4-FFF2-40B4-BE49-F238E27FC236}">
                <a16:creationId xmlns:a16="http://schemas.microsoft.com/office/drawing/2014/main" id="{7D5BB500-CEBD-1004-998D-5A96A7122E6C}"/>
              </a:ext>
            </a:extLst>
          </p:cNvPr>
          <p:cNvSpPr/>
          <p:nvPr/>
        </p:nvSpPr>
        <p:spPr>
          <a:xfrm>
            <a:off x="992267" y="6370915"/>
            <a:ext cx="5971818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Enables scheduled execution of daily, weekly, or monthly jobs, complemented by robust monitoring features to track progress and identify issues.</a:t>
            </a:r>
            <a:endParaRPr lang="en-US" sz="1650" dirty="0"/>
          </a:p>
        </p:txBody>
      </p:sp>
      <p:sp>
        <p:nvSpPr>
          <p:cNvPr id="38" name="Shape 25">
            <a:extLst>
              <a:ext uri="{FF2B5EF4-FFF2-40B4-BE49-F238E27FC236}">
                <a16:creationId xmlns:a16="http://schemas.microsoft.com/office/drawing/2014/main" id="{8C014904-201D-88C0-ACF4-DF8513445845}"/>
              </a:ext>
            </a:extLst>
          </p:cNvPr>
          <p:cNvSpPr/>
          <p:nvPr/>
        </p:nvSpPr>
        <p:spPr>
          <a:xfrm>
            <a:off x="7421999" y="5374362"/>
            <a:ext cx="6460331" cy="2266593"/>
          </a:xfrm>
          <a:prstGeom prst="roundRect">
            <a:avLst>
              <a:gd name="adj" fmla="val 6455"/>
            </a:avLst>
          </a:prstGeom>
          <a:solidFill>
            <a:srgbClr val="FAFAF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26">
            <a:extLst>
              <a:ext uri="{FF2B5EF4-FFF2-40B4-BE49-F238E27FC236}">
                <a16:creationId xmlns:a16="http://schemas.microsoft.com/office/drawing/2014/main" id="{214BF4A6-6937-E7F1-8ABC-ED557A30EB02}"/>
              </a:ext>
            </a:extLst>
          </p:cNvPr>
          <p:cNvSpPr/>
          <p:nvPr/>
        </p:nvSpPr>
        <p:spPr>
          <a:xfrm>
            <a:off x="7421999" y="5343882"/>
            <a:ext cx="6460331" cy="121920"/>
          </a:xfrm>
          <a:prstGeom prst="roundRect">
            <a:avLst>
              <a:gd name="adj" fmla="val 73635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27">
            <a:extLst>
              <a:ext uri="{FF2B5EF4-FFF2-40B4-BE49-F238E27FC236}">
                <a16:creationId xmlns:a16="http://schemas.microsoft.com/office/drawing/2014/main" id="{9C6A38E0-4B19-929B-5E0C-8ACB8031C904}"/>
              </a:ext>
            </a:extLst>
          </p:cNvPr>
          <p:cNvSpPr/>
          <p:nvPr/>
        </p:nvSpPr>
        <p:spPr>
          <a:xfrm>
            <a:off x="10331589" y="5053846"/>
            <a:ext cx="641152" cy="641152"/>
          </a:xfrm>
          <a:prstGeom prst="roundRect">
            <a:avLst>
              <a:gd name="adj" fmla="val 142618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62D14446-35F0-60EA-428F-04632055C847}"/>
              </a:ext>
            </a:extLst>
          </p:cNvPr>
          <p:cNvSpPr/>
          <p:nvPr/>
        </p:nvSpPr>
        <p:spPr>
          <a:xfrm>
            <a:off x="10523875" y="5214104"/>
            <a:ext cx="2564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000" dirty="0"/>
          </a:p>
        </p:txBody>
      </p:sp>
      <p:sp>
        <p:nvSpPr>
          <p:cNvPr id="42" name="Text 29">
            <a:extLst>
              <a:ext uri="{FF2B5EF4-FFF2-40B4-BE49-F238E27FC236}">
                <a16:creationId xmlns:a16="http://schemas.microsoft.com/office/drawing/2014/main" id="{CF0B9073-BA4E-163A-3215-1EA187F274E9}"/>
              </a:ext>
            </a:extLst>
          </p:cNvPr>
          <p:cNvSpPr/>
          <p:nvPr/>
        </p:nvSpPr>
        <p:spPr>
          <a:xfrm>
            <a:off x="7666196" y="5908715"/>
            <a:ext cx="279213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Resilience and Retries:</a:t>
            </a:r>
            <a:endParaRPr lang="en-US" sz="2100" dirty="0"/>
          </a:p>
        </p:txBody>
      </p:sp>
      <p:sp>
        <p:nvSpPr>
          <p:cNvPr id="43" name="Text 30">
            <a:extLst>
              <a:ext uri="{FF2B5EF4-FFF2-40B4-BE49-F238E27FC236}">
                <a16:creationId xmlns:a16="http://schemas.microsoft.com/office/drawing/2014/main" id="{D929BB85-DDE3-7B21-89E4-9ED1C0CFF8FA}"/>
              </a:ext>
            </a:extLst>
          </p:cNvPr>
          <p:cNvSpPr/>
          <p:nvPr/>
        </p:nvSpPr>
        <p:spPr>
          <a:xfrm>
            <a:off x="7666196" y="6370915"/>
            <a:ext cx="597193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Configurable retry mechanisms and error handling enhance pipeline resilience, minimizing manual intervention.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044" y="823555"/>
            <a:ext cx="13013055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Dynamic Dashboards &amp; Actionable Insights (Power BI)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31044" y="1893927"/>
            <a:ext cx="13168313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Power BI dashboards provide stakeholders with clear, concise, and customizable views of critical financial data, enabling rapid decision-making.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086570" y="3143964"/>
            <a:ext cx="261092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Stock Price Trends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1044" y="3595568"/>
            <a:ext cx="396644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 historical price movements, identify patterns, and analyze moving averages for strategic entry/exit points.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45" y="2797016"/>
            <a:ext cx="4608909" cy="460890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8193" y="3804464"/>
            <a:ext cx="312420" cy="3124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2908" y="3143964"/>
            <a:ext cx="2753916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Portfolio Performance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932908" y="3595568"/>
            <a:ext cx="396644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overall portfolio gains/losses, assess asset allocation, and benchmark against market indices.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745" y="2797016"/>
            <a:ext cx="4608909" cy="4608909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9549" y="3804464"/>
            <a:ext cx="312420" cy="3124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2908" y="5604986"/>
            <a:ext cx="261092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Risk &amp; Volatility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9932908" y="6056590"/>
            <a:ext cx="396644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Monitor portfolio volatility, understand risk contributions from individual assets, and manage exposure effectively.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745" y="2797016"/>
            <a:ext cx="4608909" cy="460890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9549" y="6085820"/>
            <a:ext cx="312420" cy="3124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86570" y="5604986"/>
            <a:ext cx="261092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Sector Exposure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731044" y="6056590"/>
            <a:ext cx="396644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Gain insights into sector-wise market exposure, diversification levels, and identify potential concentration risks.</a:t>
            </a:r>
            <a:endParaRPr lang="en-US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0745" y="2797016"/>
            <a:ext cx="4608909" cy="460890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8193" y="6085820"/>
            <a:ext cx="312420" cy="3124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946</Words>
  <Application>Microsoft Office PowerPoint</Application>
  <PresentationFormat>Custom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 Light</vt:lpstr>
      <vt:lpstr>Outfit Extra Bold</vt:lpstr>
      <vt:lpstr>Calibri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Gayathri Pavushetty</cp:lastModifiedBy>
  <cp:revision>7</cp:revision>
  <dcterms:created xsi:type="dcterms:W3CDTF">2026-01-06T09:54:24Z</dcterms:created>
  <dcterms:modified xsi:type="dcterms:W3CDTF">2026-01-06T10:18:56Z</dcterms:modified>
</cp:coreProperties>
</file>